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70" r:id="rId11"/>
    <p:sldId id="271" r:id="rId12"/>
  </p:sldIdLst>
  <p:sldSz cx="9144000" cy="6858000" type="screen4x3"/>
  <p:notesSz cx="6858000" cy="9144000"/>
  <p:embeddedFontLst>
    <p:embeddedFont>
      <p:font typeface="Cabin"/>
      <p:regular r:id="rId14"/>
      <p:bold r:id="rId15"/>
      <p:italic r:id="rId16"/>
      <p:boldItalic r:id="rId17"/>
    </p:embeddedFont>
    <p:embeddedFont>
      <p:font typeface="Verdana" panose="020B060403050404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ксана Николаевна" initials="ОН" lastIdx="1" clrIdx="0">
    <p:extLst>
      <p:ext uri="{19B8F6BF-5375-455C-9EA6-DF929625EA0E}">
        <p15:presenceInfo xmlns:p15="http://schemas.microsoft.com/office/powerpoint/2012/main" userId="Оксана Николае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1-17T11:03:26.363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1435608" y="1524000"/>
            <a:ext cx="3657600" cy="4663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◦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5276088" y="1524000"/>
            <a:ext cx="3657600" cy="4663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708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●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◦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000"/>
              <a:buFont typeface="Cabin"/>
              <a:buNone/>
              <a:defRPr sz="40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2000" b="0" i="0" u="none" strike="noStrike" cap="none">
                <a:solidFill>
                  <a:srgbClr val="341108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erdana"/>
              <a:buNone/>
              <a:defRPr sz="18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4" name="Shape 44"/>
          <p:cNvSpPr/>
          <p:nvPr/>
        </p:nvSpPr>
        <p:spPr>
          <a:xfrm>
            <a:off x="2286000" y="0"/>
            <a:ext cx="76200" cy="685805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8550" dist="38000" dir="10800000" algn="tl" rotWithShape="0">
              <a:srgbClr val="6F6A5F">
                <a:alpha val="2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>
            <a:gsLst>
              <a:gs pos="0">
                <a:srgbClr val="D7F6FF">
                  <a:alpha val="94901"/>
                </a:srgbClr>
              </a:gs>
              <a:gs pos="50000">
                <a:srgbClr val="C0E3F0">
                  <a:alpha val="89803"/>
                </a:srgbClr>
              </a:gs>
              <a:gs pos="95000">
                <a:srgbClr val="65C6EA">
                  <a:alpha val="87843"/>
                </a:srgbClr>
              </a:gs>
              <a:gs pos="100000">
                <a:srgbClr val="00BBF1">
                  <a:alpha val="84705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 cap="rnd" cmpd="sng">
            <a:solidFill>
              <a:srgbClr val="2F8DA4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>
            <a:solidFill>
              <a:srgbClr val="317F92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равнение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500"/>
              <a:buFont typeface="Cabin"/>
              <a:buNone/>
              <a:defRPr sz="45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prstGeom prst="rect">
            <a:avLst/>
          </a:prstGeom>
          <a:solidFill>
            <a:schemeClr val="lt1"/>
          </a:solidFill>
          <a:ln w="107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1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663440" y="328278"/>
            <a:ext cx="4023360" cy="640080"/>
          </a:xfrm>
          <a:prstGeom prst="rect">
            <a:avLst/>
          </a:prstGeom>
          <a:solidFill>
            <a:schemeClr val="lt1"/>
          </a:solidFill>
          <a:ln w="107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  <a:defRPr sz="1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  <a:defRPr sz="20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3"/>
          </p:nvPr>
        </p:nvSpPr>
        <p:spPr>
          <a:xfrm>
            <a:off x="457200" y="969336"/>
            <a:ext cx="4023360" cy="4114800"/>
          </a:xfrm>
          <a:prstGeom prst="rect">
            <a:avLst/>
          </a:prstGeom>
          <a:noFill/>
          <a:ln w="107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052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4"/>
          </p:nvPr>
        </p:nvSpPr>
        <p:spPr>
          <a:xfrm>
            <a:off x="4663440" y="969336"/>
            <a:ext cx="4023360" cy="4114800"/>
          </a:xfrm>
          <a:prstGeom prst="rect">
            <a:avLst/>
          </a:prstGeom>
          <a:noFill/>
          <a:ln w="10775" cap="flat" cmpd="sng">
            <a:solidFill>
              <a:schemeClr val="l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052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●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устой слайд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6" name="Shape 66"/>
          <p:cNvSpPr/>
          <p:nvPr/>
        </p:nvSpPr>
        <p:spPr>
          <a:xfrm>
            <a:off x="1014984" y="-54"/>
            <a:ext cx="73152" cy="685805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8550" dist="38000" dir="10800000" algn="tl" rotWithShape="0">
              <a:srgbClr val="6F6A5F">
                <a:alpha val="2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бъект с подписью" type="objTx">
  <p:cSld name="OBJECT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200"/>
              <a:buFont typeface="Cabin"/>
              <a:buNone/>
              <a:defRPr sz="22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457200" y="1406964"/>
            <a:ext cx="381000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457200" y="2133600"/>
            <a:ext cx="8153400" cy="399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100"/>
              <a:buFont typeface="Cabin"/>
              <a:buNone/>
              <a:defRPr sz="2100" b="1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9" name="Shape 79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500" dist="185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274300" rIns="91425" bIns="45700" anchor="t" anchorCtr="0">
            <a:noAutofit/>
          </a:bodyPr>
          <a:lstStyle/>
          <a:p>
            <a:pPr marL="0" marR="0" lvl="0" indent="0" algn="l" rtl="0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endParaRPr sz="3200" b="0" i="0" u="none" strike="noStrike" cap="non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0" name="Shape 80"/>
          <p:cNvSpPr>
            <a:spLocks noGrp="1"/>
          </p:cNvSpPr>
          <p:nvPr>
            <p:ph type="pic" idx="2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2743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1" name="Shape 81"/>
          <p:cNvSpPr/>
          <p:nvPr/>
        </p:nvSpPr>
        <p:spPr>
          <a:xfrm rot="-2131329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4705"/>
            </a:srgbClr>
          </a:solidFill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5400" dist="25400" dir="3300000" sx="96000" sy="96000" algn="tl" rotWithShape="0">
              <a:srgbClr val="EAD8B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2" name="Shape 82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4705"/>
            </a:srgbClr>
          </a:solidFill>
          <a:ln w="95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5400" dist="25400" dir="3300000" sx="96000" sy="96000" algn="tl" rotWithShape="0">
              <a:schemeClr val="lt2">
                <a:alpha val="20000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838200" y="4800600"/>
            <a:ext cx="4419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sz="1400" b="0" i="0" u="none" strike="noStrike" cap="none">
                <a:solidFill>
                  <a:srgbClr val="77777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◦"/>
              <a:defRPr sz="1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Char char="⚫"/>
              <a:defRPr sz="1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28575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Noto Sans Symbols"/>
              <a:buChar char="⚫"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28575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Noto Sans Symbols"/>
              <a:buChar char="⚫"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 rot="5400000">
            <a:off x="2784348" y="99060"/>
            <a:ext cx="4800600" cy="7498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 rot="5400000">
            <a:off x="4846637" y="2286002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 rot="5400000">
            <a:off x="998537" y="419103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>
            <a:alphaModFix/>
          </a:blip>
          <a:tile tx="0" ty="0" sx="90000" sy="90000" flip="xy" algn="tl"/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rgbClr val="FEF9F3">
              <a:alpha val="32941"/>
            </a:srgbClr>
          </a:solidFill>
          <a:ln w="9525" cap="rnd" cmpd="sng">
            <a:solidFill>
              <a:srgbClr val="D1C19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" name="Shap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0" cap="rnd" cmpd="sng">
            <a:solidFill>
              <a:srgbClr val="FFF5DB"/>
            </a:solidFill>
            <a:prstDash val="solid"/>
            <a:round/>
            <a:headEnd type="none" w="sm" len="sm"/>
            <a:tailEnd type="none" w="sm" len="sm"/>
          </a:ln>
          <a:effectLst>
            <a:outerShdw blurRad="25400" dist="25400" dir="5400000" algn="tl" rotWithShape="0">
              <a:srgbClr val="ADA48C">
                <a:alpha val="8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" name="Shape 8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>
            <a:gsLst>
              <a:gs pos="0">
                <a:srgbClr val="FEFBF4">
                  <a:alpha val="69803"/>
                </a:srgbClr>
              </a:gs>
              <a:gs pos="70000">
                <a:srgbClr val="FFFDF8">
                  <a:alpha val="54901"/>
                </a:srgbClr>
              </a:gs>
              <a:gs pos="100000">
                <a:srgbClr val="EDCF8C">
                  <a:alpha val="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 cap="rnd" cmpd="sng">
            <a:solidFill>
              <a:srgbClr val="C5B390"/>
            </a:solidFill>
            <a:prstDash val="solid"/>
            <a:round/>
            <a:headEnd type="none" w="sm" len="sm"/>
            <a:tailEnd type="none" w="sm" len="sm"/>
          </a:ln>
          <a:effectLst>
            <a:outerShdw blurRad="12700" dist="15000" dir="4500000" algn="tl" rotWithShape="0">
              <a:srgbClr val="564E4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" name="Shape 9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Cabin"/>
              <a:buNone/>
              <a:defRPr sz="43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911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  <a:defRPr sz="3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B3A787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014984" y="-54"/>
            <a:ext cx="73152" cy="685805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8550" dist="38000" dir="10800000" algn="tl" rotWithShape="0">
              <a:srgbClr val="6F6A5F">
                <a:alpha val="2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1548882" y="0"/>
            <a:ext cx="7315200" cy="1222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432000" algn="ctr" rtl="0">
              <a:spcBef>
                <a:spcPts val="0"/>
              </a:spcBef>
              <a:buClr>
                <a:srgbClr val="3B1D14"/>
              </a:buClr>
              <a:buSzPts val="2800"/>
              <a:buFont typeface="Times New Roman"/>
              <a:buNone/>
            </a:pPr>
            <a:r>
              <a:rPr lang="ru-RU" sz="1600" b="1" i="0" u="none" strike="noStrike" cap="none" dirty="0">
                <a:solidFill>
                  <a:srgbClr val="3B1D1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НАПИСАНИИ И ОФОРМЛЕНИИ ДОКЛАДОВ, РЕФЕРАТОВ, ИНДИВИДУАЛЬНЫХ ПРОЕКТОВ, КУРСОВОЙ И  ДИПЛОМНОЙ РАБОТ НЕОБХОДИМО ПРИДЕРЖИВАТЬСЯ СЛЕДУЮЩИХ ПРАВИЛ:</a:t>
            </a:r>
            <a:br>
              <a:rPr lang="ru-RU" sz="1600" b="1" i="0" u="none" strike="noStrike" cap="none" dirty="0">
                <a:solidFill>
                  <a:srgbClr val="3B1D14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600" b="1" i="0" u="none" strike="noStrike" cap="none" dirty="0">
              <a:solidFill>
                <a:srgbClr val="3B1D1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1052804" y="839755"/>
            <a:ext cx="7615335" cy="59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ru-RU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Объем выполняемых работ:</a:t>
            </a:r>
          </a:p>
          <a:p>
            <a:pPr marL="8229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None/>
            </a:pPr>
            <a:r>
              <a:rPr lang="ru-RU" sz="1600" b="1" dirty="0">
                <a:latin typeface="Times New Roman"/>
                <a:ea typeface="Times New Roman"/>
                <a:cs typeface="Times New Roman"/>
                <a:sym typeface="Times New Roman"/>
              </a:rPr>
              <a:t>Сообщение</a:t>
            </a: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 -3-5 стр. (титульный лист, сообщение, список используемых источников (3-5 наименований);</a:t>
            </a:r>
          </a:p>
          <a:p>
            <a:pPr marL="82296" lvl="0" indent="0">
              <a:spcBef>
                <a:spcPts val="0"/>
              </a:spcBef>
              <a:buSzPts val="2560"/>
              <a:buNone/>
            </a:pPr>
            <a:r>
              <a:rPr lang="ru-RU" sz="1600" b="1" dirty="0">
                <a:latin typeface="Times New Roman"/>
                <a:ea typeface="Times New Roman"/>
                <a:cs typeface="Times New Roman"/>
                <a:sym typeface="Times New Roman"/>
              </a:rPr>
              <a:t>Доклад</a:t>
            </a: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 – не более 5 стр.  (титульный лист, оглавление, доклад список используемых источников (5-7наименований);</a:t>
            </a:r>
          </a:p>
          <a:p>
            <a:pPr marL="82296" lvl="0" indent="0">
              <a:spcBef>
                <a:spcPts val="0"/>
              </a:spcBef>
              <a:buSzPts val="2560"/>
              <a:buNone/>
            </a:pPr>
            <a:r>
              <a:rPr lang="ru-RU" sz="1600" b="1" dirty="0">
                <a:latin typeface="Times New Roman"/>
                <a:ea typeface="Times New Roman"/>
                <a:cs typeface="Times New Roman"/>
                <a:sym typeface="Times New Roman"/>
              </a:rPr>
              <a:t>Реферат-</a:t>
            </a: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 не более 10 стр. (титульный лист, оглавление, введение, реферат. заключение список используемых источников (7-10 наименований);</a:t>
            </a:r>
          </a:p>
          <a:p>
            <a:pPr marL="82296" lvl="0" indent="0">
              <a:spcBef>
                <a:spcPts val="0"/>
              </a:spcBef>
              <a:buSzPts val="2560"/>
              <a:buNone/>
            </a:pPr>
            <a:r>
              <a:rPr lang="ru-RU" sz="1600" b="1" dirty="0">
                <a:latin typeface="Times New Roman"/>
                <a:ea typeface="Times New Roman"/>
                <a:cs typeface="Times New Roman"/>
                <a:sym typeface="Times New Roman"/>
              </a:rPr>
              <a:t>Индивидуальный проект </a:t>
            </a: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не более 30 стр. (титульный лист, оглавление, введение, глава 1. глава 2.,  список используемых источников (7-10 наименований);</a:t>
            </a:r>
          </a:p>
          <a:p>
            <a:pPr marL="82296" lvl="0" indent="0">
              <a:spcBef>
                <a:spcPts val="0"/>
              </a:spcBef>
              <a:buSzPts val="2560"/>
              <a:buNone/>
            </a:pPr>
            <a:r>
              <a:rPr lang="ru-RU" sz="1600" b="1" dirty="0">
                <a:latin typeface="Times New Roman"/>
                <a:ea typeface="Times New Roman"/>
                <a:cs typeface="Times New Roman"/>
                <a:sym typeface="Times New Roman"/>
              </a:rPr>
              <a:t>Курсовая работа- </a:t>
            </a: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не более 30 стр. (титульный лист, оглавление, введение, глава 1. глава 2.,  список используемых источников (15 наименований);</a:t>
            </a:r>
          </a:p>
          <a:p>
            <a:pPr marL="82296" lvl="0" indent="0">
              <a:spcBef>
                <a:spcPts val="0"/>
              </a:spcBef>
              <a:buSzPts val="2560"/>
              <a:buNone/>
            </a:pPr>
            <a:r>
              <a:rPr lang="ru-RU" sz="1600" b="1" dirty="0">
                <a:latin typeface="Times New Roman"/>
                <a:ea typeface="Times New Roman"/>
                <a:cs typeface="Times New Roman"/>
                <a:sym typeface="Times New Roman"/>
              </a:rPr>
              <a:t>Дипломная работа –</a:t>
            </a: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не более 50 стр. (титульный лист, оглавление, введение, глава 1. глава 2.,  список используемых источников (25 наименований);</a:t>
            </a:r>
          </a:p>
          <a:p>
            <a:pPr marL="82296" lvl="0" indent="0">
              <a:spcBef>
                <a:spcPts val="0"/>
              </a:spcBef>
              <a:buSzPts val="2560"/>
              <a:buNone/>
            </a:pPr>
            <a:r>
              <a:rPr lang="ru-RU" sz="1600" dirty="0">
                <a:latin typeface="Times New Roman"/>
                <a:ea typeface="Times New Roman"/>
                <a:cs typeface="Times New Roman"/>
                <a:sym typeface="Times New Roman"/>
              </a:rPr>
              <a:t>Приложения в общий объем не входят.</a:t>
            </a:r>
          </a:p>
          <a:p>
            <a:pPr marL="365760" marR="0" lvl="0" indent="-28346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Поля: верхнее и нижнее – 2 см, левое – 3 см, правое – 1,5 см.</a:t>
            </a:r>
            <a:endParaRPr sz="1600" dirty="0"/>
          </a:p>
          <a:p>
            <a:pPr marL="365760" marR="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Ориентация страницы: книжная</a:t>
            </a:r>
            <a:endParaRPr sz="1600" dirty="0"/>
          </a:p>
          <a:p>
            <a:pPr marL="365760" marR="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Шрифт: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Times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New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Roman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endParaRPr sz="1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" marR="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Размер шрифта – 14</a:t>
            </a:r>
            <a:endParaRPr sz="1600" dirty="0"/>
          </a:p>
          <a:p>
            <a:pPr marL="365760" marR="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Междустрочный интервал – 1,15</a:t>
            </a:r>
            <a:endParaRPr sz="1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" marR="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Выравнивание текста – по ширине.</a:t>
            </a:r>
            <a:endParaRPr sz="1600" dirty="0"/>
          </a:p>
          <a:p>
            <a:pPr marL="365760" marR="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●"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Отступ     – 1,25 см.</a:t>
            </a:r>
            <a:endParaRPr sz="1600" dirty="0"/>
          </a:p>
          <a:p>
            <a:pPr marL="365760" marR="0" lvl="0" indent="-14122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Shape 113" descr="C:\Users\Гульназ\Desktop\Безымянный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0600" y="1905000"/>
            <a:ext cx="3867710" cy="44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Shape 114" descr="C:\Users\Гульназ\Desktop\Безымянный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71600" y="304800"/>
            <a:ext cx="6525536" cy="1381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1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800" y="1905000"/>
            <a:ext cx="3733800" cy="4523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066800" y="228600"/>
            <a:ext cx="8077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Нумерация страниц - на нижнем поле по центру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Shape 121"/>
          <p:cNvSpPr txBox="1">
            <a:spLocks noGrp="1"/>
          </p:cNvSpPr>
          <p:nvPr>
            <p:ph type="body" idx="2"/>
          </p:nvPr>
        </p:nvSpPr>
        <p:spPr>
          <a:xfrm>
            <a:off x="914400" y="3048000"/>
            <a:ext cx="7924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	</a:t>
            </a:r>
            <a:r>
              <a:rPr lang="ru-RU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Титульный лист не нумеруется. Для этого необходимо  после выбора расположения номера страницы отметить «Особый колонтитул для первой страницы»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2" name="Shape 122" descr="C:\Users\Гульназ\Desktop\Безымянный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838200"/>
            <a:ext cx="76962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 descr="C:\Users\Гульназ\Desktop\Безымянный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3000" y="5029200"/>
            <a:ext cx="7620000" cy="1571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990600" y="274638"/>
            <a:ext cx="746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000"/>
              <a:buFont typeface="Times New Roman"/>
              <a:buNone/>
            </a:pPr>
            <a:r>
              <a:rPr lang="ru-RU" sz="4000" b="1" i="0" u="none" strike="noStrike" cap="none">
                <a:solidFill>
                  <a:srgbClr val="56221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Оглавление </a:t>
            </a:r>
            <a:endParaRPr sz="4000" b="1" i="0" u="none" strike="noStrike" cap="none">
              <a:solidFill>
                <a:srgbClr val="56221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990600" y="838200"/>
            <a:ext cx="74676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Noto Sans Symbols"/>
              <a:buChar char="●"/>
            </a:pPr>
            <a:r>
              <a:rPr lang="ru-RU" sz="2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Оглавление должно включать наименования структурных элементов с указанием номеров страниц, на которых размещается начало материала соответствующих частей.</a:t>
            </a:r>
            <a:endParaRPr dirty="0"/>
          </a:p>
          <a:p>
            <a:pPr marL="365760" marR="0" lvl="0" indent="-15138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Noto Sans Symbols"/>
              <a:buNone/>
            </a:pPr>
            <a:endParaRPr sz="2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" marR="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Оформляется в виде</a:t>
            </a:r>
            <a:endParaRPr dirty="0"/>
          </a:p>
          <a:p>
            <a:pPr marL="365760" marR="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таблицы!!! </a:t>
            </a:r>
            <a:endParaRPr dirty="0"/>
          </a:p>
          <a:p>
            <a:pPr marL="365760" marR="0" lvl="0" indent="-28346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id="143" name="Shape 143" descr="C:\Users\Гульназ\Desktop\Безымянный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0901" y="3429000"/>
            <a:ext cx="4449147" cy="2850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1219200" y="274638"/>
            <a:ext cx="6705600" cy="4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3600"/>
              <a:buFont typeface="Times New Roman"/>
              <a:buNone/>
            </a:pPr>
            <a:r>
              <a:rPr lang="ru-RU" sz="3600" b="1" i="0" u="none" strike="noStrike" cap="none">
                <a:solidFill>
                  <a:srgbClr val="56221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Введение</a:t>
            </a:r>
            <a:r>
              <a:rPr lang="ru-RU" sz="3600" b="0" i="0" u="none" strike="noStrike" cap="none">
                <a:solidFill>
                  <a:srgbClr val="562214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endParaRPr sz="3600" b="0" i="0" u="none" strike="noStrike" cap="none">
              <a:solidFill>
                <a:srgbClr val="562214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2136710" y="990601"/>
            <a:ext cx="6705600" cy="320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68"/>
              <a:buFont typeface="Noto Sans Symbols"/>
              <a:buChar char="●"/>
            </a:pPr>
            <a:r>
              <a:rPr lang="ru-RU" sz="221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 введении необходимо:</a:t>
            </a:r>
            <a:endParaRPr dirty="0"/>
          </a:p>
          <a:p>
            <a:pPr marL="365760" marR="0" lvl="0" indent="-28346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768"/>
              <a:buFont typeface="Noto Sans Symbols"/>
              <a:buNone/>
            </a:pPr>
            <a:r>
              <a:rPr lang="ru-RU" sz="221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• раскрыть актуальность выбранной для исследования темы. </a:t>
            </a:r>
            <a:endParaRPr dirty="0"/>
          </a:p>
          <a:p>
            <a:pPr marL="365760" marR="0" lvl="0" indent="-28346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768"/>
              <a:buFont typeface="Noto Sans Symbols"/>
              <a:buNone/>
            </a:pPr>
            <a:r>
              <a:rPr lang="ru-RU" sz="221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•четко сформулировать цель и  определить задачи проводимого исследования. </a:t>
            </a:r>
            <a:endParaRPr dirty="0"/>
          </a:p>
          <a:p>
            <a:pPr marL="365760" marR="0" lvl="0" indent="-28346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768"/>
              <a:buFont typeface="Noto Sans Symbols"/>
              <a:buNone/>
            </a:pPr>
            <a:r>
              <a:rPr lang="ru-RU" sz="221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•  указать объект и предмет исследования.</a:t>
            </a:r>
            <a:endParaRPr dirty="0"/>
          </a:p>
          <a:p>
            <a:pPr marL="365760" marR="0" lvl="0" indent="-28346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768"/>
              <a:buFont typeface="Noto Sans Symbols"/>
              <a:buNone/>
            </a:pPr>
            <a:r>
              <a:rPr lang="ru-RU" sz="221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238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1066800" y="274638"/>
            <a:ext cx="75438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3959"/>
              <a:buFont typeface="Times New Roman"/>
              <a:buNone/>
            </a:pPr>
            <a:r>
              <a:rPr lang="ru-RU" sz="3959" b="1" i="0" u="none" strike="noStrike" cap="none">
                <a:solidFill>
                  <a:srgbClr val="56221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Основная</a:t>
            </a:r>
            <a:r>
              <a:rPr lang="ru-RU" sz="3870" b="1" i="0" u="none" strike="noStrike" cap="none">
                <a:solidFill>
                  <a:srgbClr val="56221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959" b="1" i="0" u="none" strike="noStrike" cap="none">
                <a:solidFill>
                  <a:srgbClr val="56221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часть</a:t>
            </a:r>
            <a:endParaRPr sz="3959" b="1" i="0" u="none" strike="noStrike" cap="none">
              <a:solidFill>
                <a:srgbClr val="56221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914400" y="2514600"/>
            <a:ext cx="80010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Char char="●"/>
            </a:pPr>
            <a:r>
              <a:rPr lang="ru-RU" sz="238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Название главы пишется  </a:t>
            </a:r>
            <a:r>
              <a:rPr lang="ru-RU" sz="238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ПРОПИСНЫМИ ЖИРНЫМИ</a:t>
            </a:r>
            <a:endParaRPr dirty="0"/>
          </a:p>
          <a:p>
            <a:pPr marL="365760" marR="0" lvl="0" indent="-283464" algn="ctr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None/>
            </a:pPr>
            <a:r>
              <a:rPr lang="ru-RU" sz="238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буквами 16 шрифтом</a:t>
            </a:r>
            <a:endParaRPr dirty="0"/>
          </a:p>
          <a:p>
            <a:pPr marL="365760" marR="0" lvl="0" indent="-162559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None/>
            </a:pPr>
            <a:endParaRPr sz="238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marR="0" lvl="0" indent="-162559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None/>
            </a:pPr>
            <a:endParaRPr sz="238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marR="0" lvl="0" indent="-162559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None/>
            </a:pPr>
            <a:endParaRPr sz="238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marR="0" lvl="0" indent="-162559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None/>
            </a:pPr>
            <a:endParaRPr sz="238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marR="0" lvl="0" indent="-162559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None/>
            </a:pPr>
            <a:endParaRPr sz="238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marR="0" lvl="0" indent="-283464" algn="ctr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None/>
            </a:pPr>
            <a:endParaRPr sz="238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marR="0" lvl="0" indent="-162559" algn="ctr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None/>
            </a:pPr>
            <a:endParaRPr sz="238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" marR="0" lvl="0" indent="-283464" algn="ctr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Char char="●"/>
            </a:pPr>
            <a:r>
              <a:rPr lang="ru-RU" sz="238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Подглавы</a:t>
            </a:r>
            <a:r>
              <a:rPr lang="ru-RU" sz="238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пишутся </a:t>
            </a:r>
            <a:r>
              <a:rPr lang="ru-RU" sz="238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жирными строчными </a:t>
            </a:r>
            <a:r>
              <a:rPr lang="ru-RU" sz="238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буквами 14 шрифтом</a:t>
            </a:r>
            <a:endParaRPr sz="238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Shape 158"/>
          <p:cNvSpPr txBox="1">
            <a:spLocks noGrp="1"/>
          </p:cNvSpPr>
          <p:nvPr>
            <p:ph type="body" idx="2"/>
          </p:nvPr>
        </p:nvSpPr>
        <p:spPr>
          <a:xfrm>
            <a:off x="762000" y="914400"/>
            <a:ext cx="78486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Char char="●"/>
            </a:pPr>
            <a:r>
              <a:rPr lang="ru-RU" sz="238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Основная часть разбивается на главы и </a:t>
            </a:r>
            <a:r>
              <a:rPr lang="ru-RU" sz="238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подглавы</a:t>
            </a:r>
            <a:r>
              <a:rPr lang="ru-RU" sz="238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! </a:t>
            </a:r>
            <a:endParaRPr dirty="0"/>
          </a:p>
          <a:p>
            <a:pPr marL="365760" marR="0" lvl="0" indent="-283464" algn="ctr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Char char="●"/>
            </a:pPr>
            <a:r>
              <a:rPr lang="ru-RU" sz="238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Расстояние между заголовком главы, </a:t>
            </a:r>
            <a:r>
              <a:rPr lang="ru-RU" sz="238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подглавы</a:t>
            </a:r>
            <a:r>
              <a:rPr lang="ru-RU" sz="238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текстом должно составлять одну строку (Шрифт 14 )</a:t>
            </a:r>
            <a:endParaRPr sz="238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9" name="Shape 1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3886200"/>
            <a:ext cx="6781800" cy="2786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1219200" y="274638"/>
            <a:ext cx="7620000" cy="1096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000"/>
              <a:buFont typeface="Times New Roman"/>
              <a:buNone/>
            </a:pPr>
            <a:r>
              <a:rPr lang="ru-RU" sz="4000" b="1" i="0" u="none" strike="noStrike" cap="none">
                <a:solidFill>
                  <a:srgbClr val="56221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Каждая глава начинается с новой страницы!!!</a:t>
            </a:r>
            <a:endParaRPr sz="4000" b="1" i="0" u="none" strike="noStrike" cap="none">
              <a:solidFill>
                <a:srgbClr val="56221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1295400" y="1600200"/>
            <a:ext cx="7391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●"/>
            </a:pPr>
            <a:r>
              <a:rPr lang="ru-RU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этого необходимо в конце  каждой предыдущей главы ставить разрыв страницы</a:t>
            </a:r>
            <a:endParaRPr sz="2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6" name="Shape 166" descr="C:\Users\Гульназ\Desktop\Безымянный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0" y="2667000"/>
            <a:ext cx="5332212" cy="229581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1219200" y="5334000"/>
            <a:ext cx="7391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lang="ru-RU" sz="2800" b="1" i="0" u="none" strike="noStrike" cap="none" dirty="0">
                <a:solidFill>
                  <a:srgbClr val="9221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Страницы должны быть заполнены на ¾ листа (75%)!!!</a:t>
            </a:r>
            <a:endParaRPr sz="2800" b="1" i="0" u="none" strike="noStrike" cap="none" dirty="0">
              <a:solidFill>
                <a:srgbClr val="9221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1066800" y="0"/>
            <a:ext cx="7848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000"/>
              <a:buFont typeface="Times New Roman"/>
              <a:buNone/>
            </a:pPr>
            <a:r>
              <a:rPr lang="ru-RU" sz="4000" b="1" i="0" u="none" strike="noStrike" cap="none">
                <a:solidFill>
                  <a:srgbClr val="56221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Таблицы</a:t>
            </a:r>
            <a:endParaRPr sz="4000" b="1" i="0" u="none" strike="noStrike" cap="none">
              <a:solidFill>
                <a:srgbClr val="56221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1219200" y="762000"/>
            <a:ext cx="7696200" cy="33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72"/>
              <a:buFont typeface="Noto Sans Symbols"/>
              <a:buChar char="●"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Каждая таблица должна иметь заголовок, который располагают над таблицей в верхнем левом углу. Точка в конце заголовка не ставится. (Шрифт 14)</a:t>
            </a:r>
            <a:endParaRPr sz="1800" dirty="0"/>
          </a:p>
          <a:p>
            <a:pPr marL="365760" lvl="0" indent="-283464">
              <a:lnSpc>
                <a:spcPct val="90000"/>
              </a:lnSpc>
              <a:buSzPts val="2072"/>
            </a:pPr>
            <a:r>
              <a:rPr lang="ru-RU" sz="1800" dirty="0">
                <a:latin typeface="Times New Roman"/>
                <a:ea typeface="Times New Roman"/>
                <a:cs typeface="Times New Roman"/>
                <a:sym typeface="Times New Roman"/>
              </a:rPr>
              <a:t>Таблицы нумеруются сквозной нумерацией арабскими цифрами. Если в курсовой работе одна таблица, она должна быть обозначена «Таблица 1».Таблица размещается после первого упоминания о ней в тексте таким образом, чтобы ее можно было читать без поворота работы или с поворотом по часовой стрелке.</a:t>
            </a:r>
          </a:p>
          <a:p>
            <a:pPr marL="365760" marR="0" lvl="0" indent="-28346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2"/>
              <a:buFont typeface="Noto Sans Symbols"/>
              <a:buChar char="●"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(Шрифт 14)</a:t>
            </a:r>
            <a:endParaRPr sz="1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65760" marR="0" lvl="0" indent="-28346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2"/>
              <a:buFont typeface="Noto Sans Symbols"/>
              <a:buChar char="●"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Текст в таблице печатается 12 шрифтом!!!</a:t>
            </a: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B1AF5C-D116-4100-8CB9-E59BCFEC3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735" y="3809491"/>
            <a:ext cx="6102220" cy="25913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1066800" y="274638"/>
            <a:ext cx="8077200" cy="86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3870"/>
              <a:buFont typeface="Times New Roman"/>
              <a:buNone/>
            </a:pPr>
            <a:r>
              <a:rPr lang="ru-RU" sz="3870" b="1" i="0" u="none" strike="noStrike" cap="none">
                <a:solidFill>
                  <a:srgbClr val="56221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Иллюстрации (фотографии, рисунки, схемы, графики, карты)</a:t>
            </a:r>
            <a:endParaRPr sz="3870" b="1" i="0" u="none" strike="noStrike" cap="none">
              <a:solidFill>
                <a:srgbClr val="56221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914400" y="1600200"/>
            <a:ext cx="40386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Char char="●"/>
            </a:pP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располагаются непосредственно на странице с текстом после абзаца, в котором они упоминаются впервые.</a:t>
            </a:r>
            <a:endParaRPr sz="2000" dirty="0"/>
          </a:p>
          <a:p>
            <a:pPr marL="365760" lvl="0" indent="-283464">
              <a:lnSpc>
                <a:spcPct val="80000"/>
              </a:lnSpc>
              <a:buSzPts val="1904"/>
            </a:pPr>
            <a:r>
              <a:rPr lang="ru-RU" sz="2000" dirty="0">
                <a:latin typeface="Times New Roman"/>
                <a:ea typeface="Times New Roman"/>
                <a:cs typeface="Times New Roman"/>
                <a:sym typeface="Times New Roman"/>
              </a:rPr>
              <a:t>Иллюстрации обозначают словом «Рисунок» и нумеруются арабскими цифрами сквозной нумерацией. </a:t>
            </a:r>
          </a:p>
          <a:p>
            <a:pPr marL="365760" lvl="0" indent="-283464">
              <a:lnSpc>
                <a:spcPct val="80000"/>
              </a:lnSpc>
              <a:buSzPts val="1904"/>
            </a:pPr>
            <a:r>
              <a:rPr lang="ru-RU" sz="2000" dirty="0">
                <a:latin typeface="Times New Roman"/>
                <a:ea typeface="Times New Roman"/>
                <a:cs typeface="Times New Roman"/>
                <a:sym typeface="Times New Roman"/>
              </a:rPr>
              <a:t>Номер иллюстрации, ее название и поясняющие подписи помещают последовательно под иллюстрацией слева. Если в курсовой работе приведена одна иллюстрация, то он обозначается «Рисунок 1».14 </a:t>
            </a:r>
            <a:r>
              <a:rPr lang="ru-RU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шрифтом!!!</a:t>
            </a:r>
            <a:endParaRPr sz="20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Shape 181"/>
          <p:cNvSpPr txBox="1">
            <a:spLocks noGrp="1"/>
          </p:cNvSpPr>
          <p:nvPr>
            <p:ph type="body" idx="2"/>
          </p:nvPr>
        </p:nvSpPr>
        <p:spPr>
          <a:xfrm>
            <a:off x="4953000" y="1524000"/>
            <a:ext cx="4038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Char char="●"/>
            </a:pPr>
            <a:r>
              <a:rPr lang="ru-RU" sz="238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Например:</a:t>
            </a:r>
            <a:endParaRPr dirty="0"/>
          </a:p>
          <a:p>
            <a:pPr marL="365760" marR="0" lvl="0" indent="-283464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None/>
            </a:pPr>
            <a:endParaRPr sz="238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marR="0" lvl="0" indent="-283464" algn="ctr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None/>
            </a:pPr>
            <a:endParaRPr sz="238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  <a:p>
            <a:pPr marL="365760" marR="0" lvl="0" indent="-283464" algn="ctr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None/>
            </a:pPr>
            <a:endParaRPr sz="2380" b="0" i="0" u="none" strike="noStrike" cap="none" dirty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id="182" name="Shape 182" descr="micrometer compass ruler image search result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7800" y="2590800"/>
            <a:ext cx="3363686" cy="230777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410D1FE-2538-4FBE-88F6-C75132E447FB}"/>
              </a:ext>
            </a:extLst>
          </p:cNvPr>
          <p:cNvSpPr/>
          <p:nvPr/>
        </p:nvSpPr>
        <p:spPr>
          <a:xfrm flipH="1">
            <a:off x="5150498" y="5152548"/>
            <a:ext cx="2285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Рисунок  1 Название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Shape 205" descr="Как писать заключение в курсовой работе пример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1746" y="5029200"/>
            <a:ext cx="2752253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3870"/>
              <a:buFont typeface="Times New Roman"/>
              <a:buNone/>
            </a:pPr>
            <a:r>
              <a:rPr lang="ru-RU" sz="3870" b="1" i="0" u="none" strike="noStrike" cap="none">
                <a:solidFill>
                  <a:srgbClr val="56221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Заключение</a:t>
            </a:r>
            <a:endParaRPr sz="3870" b="1" i="0" u="none" strike="noStrike" cap="none">
              <a:solidFill>
                <a:srgbClr val="56221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1066800" y="914400"/>
            <a:ext cx="78486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marR="0" lvl="0" indent="-283464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72"/>
              <a:buFont typeface="Noto Sans Symbols"/>
              <a:buChar char="●"/>
            </a:pPr>
            <a:r>
              <a:rPr lang="ru-RU" sz="259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заключении подводятся итоги проделанной работы. Оно должно содержать ответы на сформулированные во введении задачи исследования. Поэтому заключение должно нести особую смысловую нагрузку. Студент в заключении обязан преподнести логические выводы, которые содержатся в отдельных параграфах исследования. Проведенное исследование и полученные результаты в заключении надо характеризовать комплексно, т.е. должны быть строго сформулированы итоговые выводы и практические рекомендации, показана новизна и оригинальность достигнутых результатов.</a:t>
            </a:r>
            <a:endParaRPr/>
          </a:p>
          <a:p>
            <a:pPr marL="365760" marR="0" lvl="0" indent="-283464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2"/>
              <a:buFont typeface="Noto Sans Symbols"/>
              <a:buChar char="●"/>
            </a:pPr>
            <a:r>
              <a:rPr lang="ru-RU" sz="259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Объем заключения – до 2-х страниц.</a:t>
            </a:r>
            <a:endParaRPr sz="259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6500BB-4381-4A7D-944B-B0ED1F521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283" y="1073020"/>
            <a:ext cx="6560352" cy="5383763"/>
          </a:xfrm>
        </p:spPr>
        <p:txBody>
          <a:bodyPr/>
          <a:lstStyle/>
          <a:p>
            <a:pPr indent="457200">
              <a:lnSpc>
                <a:spcPct val="150000"/>
              </a:lnSpc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Ссылки в тексте на источники должны осуществляться путем приведения номера по списку использованных источников. При использовании сведений из монографий, обзорных статей, других источников с большим количеством страниц, иллюстраций, таблиц, необходимо написать номера источника, страницы, иллюстрации, таблицы, на которые дается ссылка. Ссылка заключается в квадратные скобки. Например, : [25, с. 93, таблица 4] (здесь 25 – номер источника в списке, 93 – номер страницы,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– номер таблицы).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на иллюстрации курсовой работы указываются порядковым номером иллюстрации, например: «На рисунок 2 …» или «(рисунок 2)»</a:t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все таблицы в курсовой работе должны быть ссылки в тексте, при этом слово «Таблица» в тексте пишется полностью, например: «… в таблице 1» или «(таблице 1)». Пример повторных ссылок на таблицы и иллюстрации: «см. таблицу 1».</a:t>
            </a:r>
            <a:b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F09D66-5032-4D60-9DB0-A6E1CD20CE60}"/>
              </a:ext>
            </a:extLst>
          </p:cNvPr>
          <p:cNvSpPr txBox="1"/>
          <p:nvPr/>
        </p:nvSpPr>
        <p:spPr>
          <a:xfrm>
            <a:off x="3629609" y="657035"/>
            <a:ext cx="3974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ССЫЛКИ</a:t>
            </a:r>
          </a:p>
        </p:txBody>
      </p:sp>
    </p:spTree>
    <p:extLst>
      <p:ext uri="{BB962C8B-B14F-4D97-AF65-F5344CB8AC3E}">
        <p14:creationId xmlns:p14="http://schemas.microsoft.com/office/powerpoint/2010/main" val="3271090249"/>
      </p:ext>
    </p:extLst>
  </p:cSld>
  <p:clrMapOvr>
    <a:masterClrMapping/>
  </p:clrMapOvr>
</p:sld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800</Words>
  <Application>Microsoft Office PowerPoint</Application>
  <PresentationFormat>Экран (4:3)</PresentationFormat>
  <Paragraphs>62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Noto Sans Symbols</vt:lpstr>
      <vt:lpstr>Verdana</vt:lpstr>
      <vt:lpstr>Times New Roman</vt:lpstr>
      <vt:lpstr>Cabin</vt:lpstr>
      <vt:lpstr>Arial</vt:lpstr>
      <vt:lpstr>Солнцестояние</vt:lpstr>
      <vt:lpstr>ПРИ НАПИСАНИИ И ОФОРМЛЕНИИ ДОКЛАДОВ, РЕФЕРАТОВ, ИНДИВИДУАЛЬНЫХ ПРОЕКТОВ, КУРСОВОЙ И  ДИПЛОМНОЙ РАБОТ НЕОБХОДИМО ПРИДЕРЖИВАТЬСЯ СЛЕДУЮЩИХ ПРАВИЛ: </vt:lpstr>
      <vt:lpstr>Презентация PowerPoint</vt:lpstr>
      <vt:lpstr>Презентация PowerPoint</vt:lpstr>
      <vt:lpstr>Оглавление </vt:lpstr>
      <vt:lpstr>Введение </vt:lpstr>
      <vt:lpstr>Основная часть</vt:lpstr>
      <vt:lpstr>Каждая глава начинается с новой страницы!!!</vt:lpstr>
      <vt:lpstr>Таблицы</vt:lpstr>
      <vt:lpstr>Иллюстрации (фотографии, рисунки, схемы, графики, карты)</vt:lpstr>
      <vt:lpstr>Заключение</vt:lpstr>
      <vt:lpstr>   Ссылки в тексте на источники должны осуществляться путем приведения номера по списку использованных источников. При использовании сведений из монографий, обзорных статей, других источников с большим количеством страниц, иллюстраций, таблиц, необходимо написать номера источника, страницы, иллюстрации, таблицы, на которые дается ссылка. Ссылка заключается в квадратные скобки. Например, : [25, с. 93, таблица 4] (здесь 25 – номер источника в списке, 93 – номер страницы,  4 – номер таблицы). Ссылки на иллюстрации курсовой работы указываются порядковым номером иллюстрации, например: «На рисунок 2 …» или «(рисунок 2)» На все таблицы в курсовой работе должны быть ссылки в тексте, при этом слово «Таблица» в тексте пишется полностью, например: «… в таблице 1» или «(таблице 1)». Пример повторных ссылок на таблицы и иллюстрации: «см. таблицу 1».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 НАПИСАНИИ И ОФОРМЛЕНИИ САМОСТОЯТЕЛЬНЫХ РАБОТ(СООБЩЕНИЕ, ДОКЛАД, РЕФЕРАТ, КУРСОВАЯ, ДИПЛОМНАЯ РАБОТЫ НЕОБХОДИМО ПРИДЕРЖИВАТЬСЯ СЛЕДУЮЩИХ ПРАВИЛ:</dc:title>
  <cp:lastModifiedBy>Оксана Николаевна</cp:lastModifiedBy>
  <cp:revision>17</cp:revision>
  <dcterms:modified xsi:type="dcterms:W3CDTF">2023-02-06T04:25:20Z</dcterms:modified>
</cp:coreProperties>
</file>